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11"/>
  </p:notesMasterIdLst>
  <p:sldIdLst>
    <p:sldId id="259" r:id="rId2"/>
    <p:sldId id="257" r:id="rId3"/>
    <p:sldId id="261" r:id="rId4"/>
    <p:sldId id="265" r:id="rId5"/>
    <p:sldId id="264" r:id="rId6"/>
    <p:sldId id="262" r:id="rId7"/>
    <p:sldId id="267" r:id="rId8"/>
    <p:sldId id="256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66"/>
    <a:srgbClr val="00CCFF"/>
    <a:srgbClr val="C489FF"/>
    <a:srgbClr val="B061FF"/>
    <a:srgbClr val="9933FF"/>
    <a:srgbClr val="BF67D7"/>
    <a:srgbClr val="CE4ED1"/>
    <a:srgbClr val="F67840"/>
    <a:srgbClr val="00642D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A9F996-B572-4016-B6C1-7BDD24C2D1E7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C0680C-2E82-4C67-86DD-AD4838F5A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49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0680C-2E82-4C67-86DD-AD4838F5A6D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41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0680C-2E82-4C67-86DD-AD4838F5A6D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513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0680C-2E82-4C67-86DD-AD4838F5A6D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127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0680C-2E82-4C67-86DD-AD4838F5A6D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45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9D6F5-A9D4-C22B-732C-A31A172FB9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20939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1AFD6E-3459-290F-1147-F0C47ACEE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6774"/>
            <a:ext cx="9144000" cy="106689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674D3-6FB9-5549-B0F2-FD61E82D1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B5883-038C-4696-8E27-1811E470D6D4}" type="datetime1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39BBC-C979-2C77-493E-CF5498AEB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13B7E-A51C-D9CD-2189-650A9D63B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82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990AE-F72C-4C2E-E2D0-7A8D7EEF0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41B46D-142E-8C8E-C4F4-B6B1586A6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D92E3-36AD-2615-0166-6B73C34F1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8A6D4-154B-4E4D-9001-7A6C328D243E}" type="datetime1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BFB69-319D-2284-2734-217160D39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83B0-C775-5BD2-8EC6-A41D19BCA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3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040463-6D41-8D45-088A-540B0D1883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92281"/>
            <a:ext cx="2628900" cy="558468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5F2276-7F04-F3F7-E3CE-F81C8DC63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92281"/>
            <a:ext cx="7734300" cy="558468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802BF-9E0C-3251-8FAE-81F07DB05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80999-9BD6-4929-BDEC-B84E21C16701}" type="datetime1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F1754-5B8F-A9FA-E8B1-06E04CE2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1E6A8-5139-ECD4-CC0C-32FFC6741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172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155F0-A6D4-C39B-394F-0B16E9C9C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1860F-B260-57CE-E12B-2C9486031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45C9F-D94D-E5D3-B73A-20621FA53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AB243-BB42-966A-4708-15C9B11D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3A3BD-2CC5-03D3-4CD6-E31A55BA2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23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D8633-AC3B-E617-1C54-84932DDD7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236" y="1514688"/>
            <a:ext cx="8584164" cy="3138875"/>
          </a:xfrm>
        </p:spPr>
        <p:txBody>
          <a:bodyPr anchor="b">
            <a:normAutofit/>
          </a:bodyPr>
          <a:lstStyle>
            <a:lvl1pPr>
              <a:defRPr sz="36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68C242-ECAB-AEC3-7E9B-F9854AF31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4236" y="4963885"/>
            <a:ext cx="8584165" cy="1125765"/>
          </a:xfrm>
        </p:spPr>
        <p:txBody>
          <a:bodyPr>
            <a:normAutofit/>
          </a:bodyPr>
          <a:lstStyle>
            <a:lvl1pPr marL="0" indent="0">
              <a:buNone/>
              <a:defRPr sz="1600" cap="all" spc="30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D9B82-EEF4-2CD7-61FE-BAFB2B96D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F5005-EC25-4FB9-B19B-2437F0B120D2}" type="datetime1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222B6-F7A8-70A5-B023-FCAD5D7C4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5D758-2E38-8A8D-75BC-667F6A23B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78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60DFF-11BD-F5F4-35D4-1986ABBD3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D1279-E9A9-702E-144D-61114B788E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7824" y="2159175"/>
            <a:ext cx="4977453" cy="4017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84E624-7A76-56EC-FA0D-E2AA8EF9B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391" y="2159175"/>
            <a:ext cx="4985785" cy="4017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9D7DF5-30AD-AE47-D516-5CEE82770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83B5C-2325-42FF-AF91-C1451D9D66CC}" type="datetime1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05C503-B649-B083-6341-F6E376AF8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3EA35-CF5A-DB36-8B14-5C184B6F1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940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A3D8-FDD9-329B-BCC6-BBF47F01B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348" y="602671"/>
            <a:ext cx="10429303" cy="7689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EF7DC-0699-CB3C-A7CB-39035D89A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1349" y="1696325"/>
            <a:ext cx="4963538" cy="647700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2EB40-99E1-CCA4-BAFA-F51AA56CF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1349" y="2344025"/>
            <a:ext cx="4963538" cy="3833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8979BC-6B50-751D-D569-F360938B05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2669" y="1696325"/>
            <a:ext cx="4987982" cy="647700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3A26F-230E-2D25-6BDC-6ECA00FAEF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2669" y="2344025"/>
            <a:ext cx="4987982" cy="38333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182A01-DE7C-3BA4-96FF-CDEF2F60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DB08-3B01-46DD-99F2-F6F6334EA669}" type="datetime1">
              <a:rPr lang="en-US" smtClean="0"/>
              <a:t>12/8/2024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CAA828-0166-8ECD-BCE8-654BEFDD7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90C0D2-459A-04AA-FD90-7687D2FE8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228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D549F-FA71-857F-E02E-3CB63CE68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569611-F911-D3D4-B613-ACCDA56C4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2AC11-ACC3-4129-BBD7-C580BF1A4EE7}" type="datetime1">
              <a:rPr lang="en-US" smtClean="0"/>
              <a:t>12/8/2024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EA1961-0B6B-8FEB-F2CB-C42E90EF2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A80E-3139-9F1B-9C3E-2A76628C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514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F54789-9F96-511A-0FB6-24F6A8418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0F7F3-E406-44E2-93AF-674B3F1A2E51}" type="datetime1">
              <a:rPr lang="en-US" smtClean="0"/>
              <a:t>12/8/2024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780399-ADEF-8F74-9F59-6AD804C93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6A34F-ABAB-9C4E-38A1-C6EEB944B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993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E3917-2BF6-1CE2-F34B-49F0D09A1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07868"/>
            <a:ext cx="3640713" cy="2062594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15B8F-A9F3-8583-FFF1-175021F17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2898" y="807867"/>
            <a:ext cx="5922489" cy="505318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D90AFF-A949-CE9E-6B94-C1B6196129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000652"/>
            <a:ext cx="3640713" cy="2868336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95267E-088F-FB9A-9469-551890F2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1DD93-7C9D-4E53-81F0-DDE57FEA7EDB}" type="datetime1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A3FFC-B3A6-C0B6-5DAE-70BE0D6FB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8D35F-BC2E-8D14-060F-449CBAF7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905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909ED-ED97-A3CE-5569-77B45F414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0881"/>
            <a:ext cx="3639312" cy="206259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83BB3A-9E24-DE4C-9619-1502F1B6F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47408" y="919595"/>
            <a:ext cx="6107979" cy="501361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B4CE1F-29E0-88BB-8489-E58236B8B1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000652"/>
            <a:ext cx="3643889" cy="2868336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B7212-6816-FFD1-50B2-58844AD38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7BC28-59DE-4F83-B4A1-497203279FAD}" type="datetime1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417744-5A24-B7B7-5FD6-E98E60832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DA4D1-A71D-A7A6-3D0C-294E5D280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62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858A62-FE72-978B-BE71-05908D82E1A4}"/>
              </a:ext>
            </a:extLst>
          </p:cNvPr>
          <p:cNvSpPr/>
          <p:nvPr/>
        </p:nvSpPr>
        <p:spPr>
          <a:xfrm>
            <a:off x="0" y="0"/>
            <a:ext cx="12192000" cy="6860161"/>
          </a:xfrm>
          <a:prstGeom prst="rect">
            <a:avLst/>
          </a:prstGeom>
          <a:solidFill>
            <a:schemeClr val="bg2">
              <a:lumMod val="75000"/>
              <a:alpha val="1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A14B7-4740-5D9F-6489-BAD00C3E0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108" y="588245"/>
            <a:ext cx="10449784" cy="12659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0487F-803F-C5AF-BD93-39C0FC738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7824" y="2157984"/>
            <a:ext cx="10442448" cy="390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6FCEF-4EDF-C2EF-7D81-FEFF7042F3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7782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300" baseline="0">
                <a:solidFill>
                  <a:schemeClr val="tx2"/>
                </a:solidFill>
              </a:defRPr>
            </a:lvl1pPr>
          </a:lstStyle>
          <a:p>
            <a:fld id="{0BDC4764-F656-4735-9820-9886F8DF1D6A}" type="datetime1">
              <a:rPr lang="en-US" smtClean="0"/>
              <a:t>12/8/2024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663BC-4D46-C74D-DDF2-9D25B4D96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32320" y="6356350"/>
            <a:ext cx="4297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B4EAE-CB5C-D14B-77EF-7B155FA683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9" y="6356350"/>
            <a:ext cx="521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+mj-lt"/>
              </a:defRPr>
            </a:lvl1pPr>
          </a:lstStyle>
          <a:p>
            <a:fld id="{C68AC1EC-23E2-4F0E-A5A4-674EC8DB95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9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C0F3A5-BFC9-4804-38F2-E3F22A92A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0F7F3-E406-44E2-93AF-674B3F1A2E51}" type="datetime1">
              <a:rPr lang="en-US" smtClean="0"/>
              <a:t>12/8/2024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0B95A9-BE10-C9B5-F8B9-708B6D74C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B76D6-92DB-8D0D-8D6A-7720C479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A large rock with a tower on top&#10;&#10;Description automatically generated">
            <a:extLst>
              <a:ext uri="{FF2B5EF4-FFF2-40B4-BE49-F238E27FC236}">
                <a16:creationId xmlns:a16="http://schemas.microsoft.com/office/drawing/2014/main" id="{46B82971-E448-BAC3-57A3-BA3006562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112" y="1"/>
            <a:ext cx="12308224" cy="692200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1678374-3BB6-554D-5EE6-90A1ED13A77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3031"/>
          <a:stretch/>
        </p:blipFill>
        <p:spPr>
          <a:xfrm>
            <a:off x="576459" y="839732"/>
            <a:ext cx="1902374" cy="212387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EDFDBD7-F16D-A925-E61A-0642C4CEDC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901" t="20933" r="16163" b="9504"/>
          <a:stretch/>
        </p:blipFill>
        <p:spPr>
          <a:xfrm>
            <a:off x="4261104" y="839732"/>
            <a:ext cx="1900318" cy="206786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57D3029-E6B5-7AB2-0AB3-1855920E4ED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238" t="9540" r="7693" b="4518"/>
          <a:stretch/>
        </p:blipFill>
        <p:spPr>
          <a:xfrm>
            <a:off x="8314943" y="839732"/>
            <a:ext cx="1932434" cy="207152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4A35F60-36E7-F6C3-9615-111AC81A9130}"/>
              </a:ext>
            </a:extLst>
          </p:cNvPr>
          <p:cNvSpPr txBox="1">
            <a:spLocks/>
          </p:cNvSpPr>
          <p:nvPr/>
        </p:nvSpPr>
        <p:spPr>
          <a:xfrm>
            <a:off x="2590180" y="3461005"/>
            <a:ext cx="9361026" cy="126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Lake Poyang: Measuring Change </a:t>
            </a:r>
          </a:p>
          <a:p>
            <a:r>
              <a:rPr lang="en-US" sz="1400" dirty="0"/>
              <a:t>a small change in pixels = a large change for the big picture. 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422FABA0-7D60-5D36-F2C5-9FE651C4D8C8}"/>
              </a:ext>
            </a:extLst>
          </p:cNvPr>
          <p:cNvSpPr txBox="1">
            <a:spLocks/>
          </p:cNvSpPr>
          <p:nvPr/>
        </p:nvSpPr>
        <p:spPr>
          <a:xfrm>
            <a:off x="240794" y="45443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 cap="all" spc="3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Jessica </a:t>
            </a:r>
            <a:r>
              <a:rPr lang="en-US" dirty="0" err="1"/>
              <a:t>mcphaul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75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FC504F-0909-2240-A7C1-DD16F7E5A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0F7F3-E406-44E2-93AF-674B3F1A2E51}" type="datetime1">
              <a:rPr lang="en-US" smtClean="0"/>
              <a:t>12/8/2024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96FF86-B816-619B-FDE8-E8644430A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7E7B-18E5-B431-9C15-8FED7BBD0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Long shot of boats in the water&#10;&#10;Description automatically generated">
            <a:extLst>
              <a:ext uri="{FF2B5EF4-FFF2-40B4-BE49-F238E27FC236}">
                <a16:creationId xmlns:a16="http://schemas.microsoft.com/office/drawing/2014/main" id="{B4FF1DF1-7558-0FA8-54C1-FA5C1CD7D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666"/>
            <a:ext cx="12244946" cy="6898666"/>
          </a:xfrm>
          <a:prstGeom prst="rect">
            <a:avLst/>
          </a:prstGeom>
        </p:spPr>
      </p:pic>
      <p:pic>
        <p:nvPicPr>
          <p:cNvPr id="39" name="Picture 38" descr="A satellite image of land and water&#10;&#10;Description automatically generated">
            <a:extLst>
              <a:ext uri="{FF2B5EF4-FFF2-40B4-BE49-F238E27FC236}">
                <a16:creationId xmlns:a16="http://schemas.microsoft.com/office/drawing/2014/main" id="{4122FF2C-27D7-B8DC-086F-876628D585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1" t="19102" r="13123" b="17329"/>
          <a:stretch/>
        </p:blipFill>
        <p:spPr>
          <a:xfrm>
            <a:off x="4242816" y="1495066"/>
            <a:ext cx="3502152" cy="382720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40" name="Title 1">
            <a:extLst>
              <a:ext uri="{FF2B5EF4-FFF2-40B4-BE49-F238E27FC236}">
                <a16:creationId xmlns:a16="http://schemas.microsoft.com/office/drawing/2014/main" id="{9FA49B48-1DAC-2AA6-1B8D-C9DAB6FE52F5}"/>
              </a:ext>
            </a:extLst>
          </p:cNvPr>
          <p:cNvSpPr txBox="1">
            <a:spLocks/>
          </p:cNvSpPr>
          <p:nvPr/>
        </p:nvSpPr>
        <p:spPr>
          <a:xfrm>
            <a:off x="3666251" y="783477"/>
            <a:ext cx="4224528" cy="5698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     </a:t>
            </a:r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1984</a:t>
            </a:r>
            <a:r>
              <a:rPr lang="en-US" b="1" dirty="0"/>
              <a:t>         </a:t>
            </a:r>
            <a:r>
              <a:rPr lang="en-US" b="1" dirty="0">
                <a:solidFill>
                  <a:srgbClr val="00642D"/>
                </a:solidFill>
              </a:rPr>
              <a:t>2001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71077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E1F4A-8A25-68EA-C18D-FC204A057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Aerial view of a river&#10;&#10;Description automatically generated">
            <a:extLst>
              <a:ext uri="{FF2B5EF4-FFF2-40B4-BE49-F238E27FC236}">
                <a16:creationId xmlns:a16="http://schemas.microsoft.com/office/drawing/2014/main" id="{E0AB03CB-F73A-BD8C-878D-F1352B468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27229"/>
            <a:ext cx="12349213" cy="6994181"/>
          </a:xfrm>
          <a:prstGeom prst="rect">
            <a:avLst/>
          </a:prstGeom>
        </p:spPr>
      </p:pic>
      <p:pic>
        <p:nvPicPr>
          <p:cNvPr id="8" name="Content Placeholder 7" descr="A map of land with water and land&#10;&#10;Description automatically generated">
            <a:extLst>
              <a:ext uri="{FF2B5EF4-FFF2-40B4-BE49-F238E27FC236}">
                <a16:creationId xmlns:a16="http://schemas.microsoft.com/office/drawing/2014/main" id="{D8E4F2D6-5D73-5AC4-06EF-428DC7594D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5" t="14722" r="17443" b="14150"/>
          <a:stretch/>
        </p:blipFill>
        <p:spPr>
          <a:xfrm>
            <a:off x="4434840" y="1014413"/>
            <a:ext cx="2907792" cy="34930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5097F5F-78D6-D55C-D2B3-0C45808A2ADB}"/>
              </a:ext>
            </a:extLst>
          </p:cNvPr>
          <p:cNvSpPr txBox="1">
            <a:spLocks/>
          </p:cNvSpPr>
          <p:nvPr/>
        </p:nvSpPr>
        <p:spPr>
          <a:xfrm>
            <a:off x="3718010" y="770358"/>
            <a:ext cx="4755980" cy="4881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B050"/>
                </a:solidFill>
              </a:rPr>
              <a:t>      </a:t>
            </a:r>
            <a:r>
              <a:rPr lang="en-US" b="1" dirty="0">
                <a:solidFill>
                  <a:srgbClr val="00642D"/>
                </a:solidFill>
              </a:rPr>
              <a:t>2001</a:t>
            </a:r>
            <a:r>
              <a:rPr lang="en-US" b="1" dirty="0"/>
              <a:t>          </a:t>
            </a:r>
            <a:r>
              <a:rPr lang="en-US" b="1" dirty="0">
                <a:solidFill>
                  <a:srgbClr val="F67840"/>
                </a:solidFill>
              </a:rPr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3913422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E679FE-2F67-62EF-239D-511ED101E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 descr="A large rock with a tower on top&#10;&#10;Description automatically generated">
            <a:extLst>
              <a:ext uri="{FF2B5EF4-FFF2-40B4-BE49-F238E27FC236}">
                <a16:creationId xmlns:a16="http://schemas.microsoft.com/office/drawing/2014/main" id="{735752D4-FC1C-07C8-AA83-C39518A46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824"/>
            <a:ext cx="12192000" cy="6901824"/>
          </a:xfrm>
          <a:prstGeom prst="rect">
            <a:avLst/>
          </a:prstGeom>
        </p:spPr>
      </p:pic>
      <p:pic>
        <p:nvPicPr>
          <p:cNvPr id="7" name="Content Placeholder 4" descr="A map of land with water and land&#10;&#10;Description automatically generated">
            <a:extLst>
              <a:ext uri="{FF2B5EF4-FFF2-40B4-BE49-F238E27FC236}">
                <a16:creationId xmlns:a16="http://schemas.microsoft.com/office/drawing/2014/main" id="{DB7864FD-EB0E-25E1-9F91-FCCA4B79B7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5" t="4589" r="5461" b="7185"/>
          <a:stretch/>
        </p:blipFill>
        <p:spPr>
          <a:xfrm>
            <a:off x="4123944" y="1348739"/>
            <a:ext cx="3877056" cy="416052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3C3D906-9644-F3F0-2337-0C9870387F43}"/>
              </a:ext>
            </a:extLst>
          </p:cNvPr>
          <p:cNvSpPr txBox="1">
            <a:spLocks/>
          </p:cNvSpPr>
          <p:nvPr/>
        </p:nvSpPr>
        <p:spPr>
          <a:xfrm>
            <a:off x="3245020" y="987552"/>
            <a:ext cx="4755980" cy="4881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    1984</a:t>
            </a:r>
            <a:r>
              <a:rPr lang="en-US" b="1" dirty="0">
                <a:solidFill>
                  <a:srgbClr val="00B0F0"/>
                </a:solidFill>
              </a:rPr>
              <a:t>                    </a:t>
            </a:r>
            <a:r>
              <a:rPr lang="en-US" b="1" dirty="0">
                <a:solidFill>
                  <a:srgbClr val="F67840"/>
                </a:solidFill>
              </a:rPr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4001117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oat in the water at sunset&#10;&#10;Description automatically generated">
            <a:extLst>
              <a:ext uri="{FF2B5EF4-FFF2-40B4-BE49-F238E27FC236}">
                <a16:creationId xmlns:a16="http://schemas.microsoft.com/office/drawing/2014/main" id="{F7022BDE-81BC-1D1A-AA74-D2275F060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638"/>
            <a:ext cx="12192000" cy="68646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 descr="A map of a mountain with blue water&#10;&#10;Description automatically generated">
            <a:extLst>
              <a:ext uri="{FF2B5EF4-FFF2-40B4-BE49-F238E27FC236}">
                <a16:creationId xmlns:a16="http://schemas.microsoft.com/office/drawing/2014/main" id="{5D40C5CF-2FA2-B37E-68B1-B024AD750F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975" y="3090865"/>
            <a:ext cx="3694049" cy="36391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F3993DD-4F71-DDF9-1122-49E0E824B6BB}"/>
              </a:ext>
            </a:extLst>
          </p:cNvPr>
          <p:cNvSpPr txBox="1">
            <a:spLocks/>
          </p:cNvSpPr>
          <p:nvPr/>
        </p:nvSpPr>
        <p:spPr>
          <a:xfrm>
            <a:off x="4608083" y="545733"/>
            <a:ext cx="1902445" cy="5698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     </a:t>
            </a:r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1984</a:t>
            </a:r>
            <a:r>
              <a:rPr lang="en-US" b="1" dirty="0"/>
              <a:t>        </a:t>
            </a:r>
            <a:endParaRPr lang="en-US" b="1" dirty="0">
              <a:solidFill>
                <a:srgbClr val="00642D"/>
              </a:solidFill>
            </a:endParaRPr>
          </a:p>
          <a:p>
            <a:pPr algn="ctr"/>
            <a:endParaRPr lang="en-US" b="1" dirty="0"/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A870D8C7-BF37-F9A1-2CB0-C597900AF1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8" r="6300" b="4671"/>
          <a:stretch/>
        </p:blipFill>
        <p:spPr>
          <a:xfrm>
            <a:off x="9948672" y="3895344"/>
            <a:ext cx="1508760" cy="131673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8972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ooden bridge over a body of water&#10;&#10;Description automatically generated">
            <a:extLst>
              <a:ext uri="{FF2B5EF4-FFF2-40B4-BE49-F238E27FC236}">
                <a16:creationId xmlns:a16="http://schemas.microsoft.com/office/drawing/2014/main" id="{44AB478F-206A-5374-E4C5-F63FD179D6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1424"/>
            <a:ext cx="12320337" cy="6960848"/>
          </a:xfrm>
          <a:prstGeom prst="rect">
            <a:avLst/>
          </a:prstGeom>
        </p:spPr>
      </p:pic>
      <p:pic>
        <p:nvPicPr>
          <p:cNvPr id="10" name="Picture 9" descr="A map of a mountain&#10;&#10;Description automatically generated">
            <a:extLst>
              <a:ext uri="{FF2B5EF4-FFF2-40B4-BE49-F238E27FC236}">
                <a16:creationId xmlns:a16="http://schemas.microsoft.com/office/drawing/2014/main" id="{ED990AB1-94E9-53C4-3035-D7A179D396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2" t="15600" r="28214" b="11716"/>
          <a:stretch/>
        </p:blipFill>
        <p:spPr>
          <a:xfrm>
            <a:off x="4299364" y="694944"/>
            <a:ext cx="3319272" cy="348386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46EF318-EF0E-2A81-F9ED-1379E7CC5808}"/>
              </a:ext>
            </a:extLst>
          </p:cNvPr>
          <p:cNvSpPr txBox="1">
            <a:spLocks/>
          </p:cNvSpPr>
          <p:nvPr/>
        </p:nvSpPr>
        <p:spPr>
          <a:xfrm>
            <a:off x="4608083" y="545733"/>
            <a:ext cx="1902445" cy="5698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     </a:t>
            </a:r>
            <a:r>
              <a:rPr lang="en-US" b="1" dirty="0">
                <a:solidFill>
                  <a:srgbClr val="00642D"/>
                </a:solidFill>
              </a:rPr>
              <a:t>2001</a:t>
            </a:r>
            <a:r>
              <a:rPr lang="en-US" b="1" dirty="0"/>
              <a:t>        </a:t>
            </a:r>
            <a:endParaRPr lang="en-US" b="1" dirty="0">
              <a:solidFill>
                <a:srgbClr val="00642D"/>
              </a:solidFill>
            </a:endParaRPr>
          </a:p>
          <a:p>
            <a:pPr algn="ctr"/>
            <a:endParaRPr lang="en-US" b="1" dirty="0"/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D10BECBF-8041-F836-00E0-D06F4955A8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2" t="-1797" r="5666" b="12792"/>
          <a:stretch/>
        </p:blipFill>
        <p:spPr>
          <a:xfrm>
            <a:off x="4992624" y="4178809"/>
            <a:ext cx="2039112" cy="18653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008115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EEC5F7-4439-AC2D-FC0A-32F083EF0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0F7F3-E406-44E2-93AF-674B3F1A2E51}" type="datetime1">
              <a:rPr lang="en-US" smtClean="0"/>
              <a:t>12/9/2024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E70C63-D40C-FD4D-0F4A-B0733BAD3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FDE77-9959-2A87-1125-34643807F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 descr="A boat in the water at sunset&#10;&#10;Description automatically generated">
            <a:extLst>
              <a:ext uri="{FF2B5EF4-FFF2-40B4-BE49-F238E27FC236}">
                <a16:creationId xmlns:a16="http://schemas.microsoft.com/office/drawing/2014/main" id="{5AC55D61-AFC7-EEA3-A94B-3C183817D1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24"/>
            <a:ext cx="12192000" cy="6864638"/>
          </a:xfrm>
          <a:prstGeom prst="rect">
            <a:avLst/>
          </a:prstGeom>
        </p:spPr>
      </p:pic>
      <p:pic>
        <p:nvPicPr>
          <p:cNvPr id="7" name="Picture 6" descr="A map of a mountain&#10;&#10;Description automatically generated">
            <a:extLst>
              <a:ext uri="{FF2B5EF4-FFF2-40B4-BE49-F238E27FC236}">
                <a16:creationId xmlns:a16="http://schemas.microsoft.com/office/drawing/2014/main" id="{D4BB1F9A-895E-0283-85A3-930F36F85E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563" y="140554"/>
            <a:ext cx="3156757" cy="300036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99198BE-7D79-C068-CF59-F03501E8C852}"/>
              </a:ext>
            </a:extLst>
          </p:cNvPr>
          <p:cNvSpPr txBox="1">
            <a:spLocks/>
          </p:cNvSpPr>
          <p:nvPr/>
        </p:nvSpPr>
        <p:spPr>
          <a:xfrm>
            <a:off x="4498848" y="6253994"/>
            <a:ext cx="1902445" cy="5698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     </a:t>
            </a:r>
            <a:r>
              <a:rPr lang="en-US" b="1" dirty="0">
                <a:solidFill>
                  <a:srgbClr val="F67840"/>
                </a:solidFill>
              </a:rPr>
              <a:t>2014</a:t>
            </a:r>
            <a:r>
              <a:rPr lang="en-US" b="1" dirty="0"/>
              <a:t>        </a:t>
            </a:r>
            <a:endParaRPr lang="en-US" b="1" dirty="0">
              <a:solidFill>
                <a:srgbClr val="00642D"/>
              </a:solidFill>
            </a:endParaRPr>
          </a:p>
          <a:p>
            <a:pPr algn="ctr"/>
            <a:endParaRPr lang="en-US" b="1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3C8FE114-71C6-1E63-FAA8-6F31F08753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99" t="-14174" r="-1708" b="-6401"/>
          <a:stretch/>
        </p:blipFill>
        <p:spPr>
          <a:xfrm>
            <a:off x="237744" y="1"/>
            <a:ext cx="2835017" cy="233171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62340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24E290C-4C20-A1BA-B106-81B03A64B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9999" y="6356350"/>
            <a:ext cx="521207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68AC1EC-23E2-4F0E-A5A4-674EC8DB954E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10" name="Picture 9" descr="Long shot of boats in the water&#10;&#10;Description automatically generated">
            <a:extLst>
              <a:ext uri="{FF2B5EF4-FFF2-40B4-BE49-F238E27FC236}">
                <a16:creationId xmlns:a16="http://schemas.microsoft.com/office/drawing/2014/main" id="{B09FBE14-10DD-DECD-29DA-AB18C0B4C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44946" cy="689866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C82BAB3-DF7F-74EB-882A-FDA5F4459969}"/>
              </a:ext>
            </a:extLst>
          </p:cNvPr>
          <p:cNvSpPr txBox="1"/>
          <p:nvPr/>
        </p:nvSpPr>
        <p:spPr>
          <a:xfrm>
            <a:off x="6859130" y="701111"/>
            <a:ext cx="5385816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>
                <a:solidFill>
                  <a:schemeClr val="bg1"/>
                </a:solidFill>
                <a:latin typeface="+mj-lt"/>
              </a:rPr>
              <a:t>Describe the Total Area Lost Between Years and the Loss Per Year</a:t>
            </a:r>
            <a:endParaRPr lang="en-US" sz="1100" dirty="0">
              <a:solidFill>
                <a:schemeClr val="bg1"/>
              </a:solidFill>
              <a:latin typeface="+mj-lt"/>
            </a:endParaRPr>
          </a:p>
          <a:p>
            <a:pPr algn="just"/>
            <a:r>
              <a:rPr lang="en-US" sz="1100" dirty="0">
                <a:solidFill>
                  <a:schemeClr val="bg1"/>
                </a:solidFill>
                <a:latin typeface="+mj-lt"/>
              </a:rPr>
              <a:t>Total Area:</a:t>
            </a:r>
          </a:p>
          <a:p>
            <a:pPr algn="just"/>
            <a:r>
              <a:rPr lang="en-US" sz="1100" dirty="0">
                <a:solidFill>
                  <a:schemeClr val="bg1"/>
                </a:solidFill>
                <a:latin typeface="+mj-lt"/>
              </a:rPr>
              <a:t>	2001 Area: 2,480,385.5 hectares</a:t>
            </a:r>
          </a:p>
          <a:p>
            <a:pPr algn="just"/>
            <a:r>
              <a:rPr lang="en-US" sz="1100" dirty="0">
                <a:solidFill>
                  <a:schemeClr val="bg1"/>
                </a:solidFill>
                <a:latin typeface="+mj-lt"/>
              </a:rPr>
              <a:t>	2014 Area: 2,023,091 hectares</a:t>
            </a:r>
          </a:p>
          <a:p>
            <a:pPr algn="just"/>
            <a:r>
              <a:rPr lang="en-US" sz="1100" dirty="0">
                <a:solidFill>
                  <a:schemeClr val="bg1"/>
                </a:solidFill>
                <a:latin typeface="+mj-lt"/>
              </a:rPr>
              <a:t>	1984  Area: 1,269,654.9 hectares</a:t>
            </a:r>
          </a:p>
          <a:p>
            <a:pPr algn="just"/>
            <a:r>
              <a:rPr lang="en-US" sz="11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</a:rPr>
              <a:t>Total Area Loss:</a:t>
            </a:r>
          </a:p>
          <a:p>
            <a:pPr algn="just"/>
            <a:r>
              <a:rPr lang="en-US" sz="11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</a:rPr>
              <a:t>	From 2001 to 1984:</a:t>
            </a:r>
          </a:p>
          <a:p>
            <a:pPr algn="just"/>
            <a:r>
              <a:rPr lang="en-US" sz="11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</a:rPr>
              <a:t>		Loss = 2,480,385.5 - 1,269,654.9 = 1,210,730.6 hectares </a:t>
            </a:r>
          </a:p>
          <a:p>
            <a:pPr algn="just"/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Area Loss Per Year:</a:t>
            </a:r>
          </a:p>
          <a:p>
            <a:pPr algn="just"/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	From 2001 to 2014 (13 years):</a:t>
            </a:r>
          </a:p>
          <a:p>
            <a:pPr algn="just"/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		Loss = 2,480,385.5 - 2,023,091 = 457,294.5 hectares</a:t>
            </a:r>
          </a:p>
          <a:p>
            <a:pPr algn="just"/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		Annual Rate = 457,294.5 ÷ 13 ≈ 35,176.5 hectares/year</a:t>
            </a:r>
          </a:p>
          <a:p>
            <a:pPr algn="just"/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	From 2014 to 1984 (30 years):</a:t>
            </a:r>
          </a:p>
          <a:p>
            <a:pPr algn="just"/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		Loss = 2,023,091 - 1,269,654.9 = 753,436.1 hectares</a:t>
            </a:r>
          </a:p>
          <a:p>
            <a:pPr algn="just"/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		Annual Rate = 753,436.1 ÷ 30 ≈ 25,114.5 hectares/year</a:t>
            </a:r>
          </a:p>
        </p:txBody>
      </p:sp>
    </p:spTree>
    <p:extLst>
      <p:ext uri="{BB962C8B-B14F-4D97-AF65-F5344CB8AC3E}">
        <p14:creationId xmlns:p14="http://schemas.microsoft.com/office/powerpoint/2010/main" val="887626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050931-A28F-2341-AE87-E3B1BA6D8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0F7F3-E406-44E2-93AF-674B3F1A2E51}" type="datetime1">
              <a:rPr lang="en-US" smtClean="0"/>
              <a:t>12/9/2024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956CCB-9B51-F0C3-8672-3EC4C83BF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C2DE1-A4EB-3B46-DE9A-F6EF0CD7F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A wooden bridge over a body of water&#10;&#10;Description automatically generated">
            <a:extLst>
              <a:ext uri="{FF2B5EF4-FFF2-40B4-BE49-F238E27FC236}">
                <a16:creationId xmlns:a16="http://schemas.microsoft.com/office/drawing/2014/main" id="{6533FAA4-0877-CBE4-C425-528801B1A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2848"/>
            <a:ext cx="12320337" cy="69608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827C32-4A05-84A2-6370-D05D5E4064D6}"/>
              </a:ext>
            </a:extLst>
          </p:cNvPr>
          <p:cNvSpPr txBox="1"/>
          <p:nvPr/>
        </p:nvSpPr>
        <p:spPr>
          <a:xfrm>
            <a:off x="6979922" y="169348"/>
            <a:ext cx="521208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  <a:latin typeface="+mj-lt"/>
              </a:rPr>
              <a:t>Change in Rate of Loss</a:t>
            </a:r>
          </a:p>
          <a:p>
            <a:pPr algn="r"/>
            <a:endParaRPr lang="en-US" sz="1100" dirty="0">
              <a:solidFill>
                <a:schemeClr val="bg1"/>
              </a:solidFill>
              <a:latin typeface="+mj-lt"/>
            </a:endParaRPr>
          </a:p>
          <a:p>
            <a:pPr algn="r"/>
            <a:r>
              <a:rPr lang="en-US" sz="1100" dirty="0">
                <a:solidFill>
                  <a:schemeClr val="bg1"/>
                </a:solidFill>
                <a:latin typeface="+mj-lt"/>
              </a:rPr>
              <a:t>The rate of area loss between 1984–2014 (25,114.5 hectares/year) was slower compared to the rate of loss between 2001–2014 (35,176.5 hectares/year).</a:t>
            </a:r>
          </a:p>
          <a:p>
            <a:pPr algn="r"/>
            <a:endParaRPr lang="en-US" sz="1100" dirty="0">
              <a:solidFill>
                <a:schemeClr val="bg1"/>
              </a:solidFill>
              <a:latin typeface="+mj-lt"/>
            </a:endParaRPr>
          </a:p>
          <a:p>
            <a:pPr algn="r"/>
            <a:r>
              <a:rPr lang="en-US" sz="1100" dirty="0">
                <a:solidFill>
                  <a:schemeClr val="bg1"/>
                </a:solidFill>
                <a:latin typeface="+mj-lt"/>
              </a:rPr>
              <a:t>This indicates an increase in the rate of loss during the more recent period, particularly after 2001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F49104-8220-DE1D-57A6-AB2F0980D8DF}"/>
              </a:ext>
            </a:extLst>
          </p:cNvPr>
          <p:cNvSpPr txBox="1"/>
          <p:nvPr/>
        </p:nvSpPr>
        <p:spPr>
          <a:xfrm>
            <a:off x="118872" y="1446621"/>
            <a:ext cx="52120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C489FF"/>
                </a:solidFill>
                <a:latin typeface="+mj-lt"/>
              </a:rPr>
              <a:t>Observations Regarding the Three Gorges Dam</a:t>
            </a:r>
          </a:p>
          <a:p>
            <a:endParaRPr lang="en-US" sz="1100" b="1" dirty="0">
              <a:solidFill>
                <a:srgbClr val="C489FF"/>
              </a:solidFill>
              <a:latin typeface="+mj-lt"/>
            </a:endParaRPr>
          </a:p>
          <a:p>
            <a:r>
              <a:rPr lang="en-US" sz="1100" dirty="0">
                <a:solidFill>
                  <a:srgbClr val="C489FF"/>
                </a:solidFill>
                <a:latin typeface="+mj-lt"/>
              </a:rPr>
              <a:t>The construction of the </a:t>
            </a:r>
            <a:r>
              <a:rPr lang="en-US" sz="1100" b="1" dirty="0">
                <a:solidFill>
                  <a:srgbClr val="C489FF"/>
                </a:solidFill>
                <a:latin typeface="+mj-lt"/>
              </a:rPr>
              <a:t>Three Gorges Dam in 2008</a:t>
            </a:r>
            <a:r>
              <a:rPr lang="en-US" sz="1100" dirty="0">
                <a:solidFill>
                  <a:srgbClr val="C489FF"/>
                </a:solidFill>
                <a:latin typeface="+mj-lt"/>
              </a:rPr>
              <a:t> significantly altered the hydrology of the region. The increased rate of loss between </a:t>
            </a:r>
            <a:r>
              <a:rPr lang="en-US" sz="1100" b="1" dirty="0">
                <a:solidFill>
                  <a:srgbClr val="C489FF"/>
                </a:solidFill>
                <a:latin typeface="+mj-lt"/>
              </a:rPr>
              <a:t>2001–2014</a:t>
            </a:r>
            <a:r>
              <a:rPr lang="en-US" sz="1100" dirty="0">
                <a:solidFill>
                  <a:srgbClr val="C489FF"/>
                </a:solidFill>
                <a:latin typeface="+mj-lt"/>
              </a:rPr>
              <a:t> coincides with the post-construction period, suggesting that the dam may have impacted Lake Poyang's water levels.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C489FF"/>
              </a:solidFill>
              <a:latin typeface="+mj-lt"/>
            </a:endParaRPr>
          </a:p>
          <a:p>
            <a:r>
              <a:rPr lang="en-US" sz="1100" dirty="0">
                <a:solidFill>
                  <a:srgbClr val="C489FF"/>
                </a:solidFill>
                <a:latin typeface="+mj-lt"/>
              </a:rPr>
              <a:t>The reduced inflow and changes in seasonal flooding patterns likely accelerated water loss in the lake.</a:t>
            </a:r>
          </a:p>
          <a:p>
            <a:endParaRPr lang="en-US" sz="1100" dirty="0">
              <a:solidFill>
                <a:srgbClr val="C489FF"/>
              </a:solidFill>
              <a:latin typeface="+mj-lt"/>
            </a:endParaRPr>
          </a:p>
          <a:p>
            <a:r>
              <a:rPr lang="en-US" sz="1100" dirty="0">
                <a:solidFill>
                  <a:srgbClr val="C489FF"/>
                </a:solidFill>
                <a:latin typeface="+mj-lt"/>
              </a:rPr>
              <a:t>The observed patterns highlight the need for further research into the dam's long-term ecological impacts.</a:t>
            </a:r>
          </a:p>
        </p:txBody>
      </p:sp>
    </p:spTree>
    <p:extLst>
      <p:ext uri="{BB962C8B-B14F-4D97-AF65-F5344CB8AC3E}">
        <p14:creationId xmlns:p14="http://schemas.microsoft.com/office/powerpoint/2010/main" val="1916877993"/>
      </p:ext>
    </p:extLst>
  </p:cSld>
  <p:clrMapOvr>
    <a:masterClrMapping/>
  </p:clrMapOvr>
</p:sld>
</file>

<file path=ppt/theme/theme1.xml><?xml version="1.0" encoding="utf-8"?>
<a:theme xmlns:a="http://schemas.openxmlformats.org/drawingml/2006/main" name="BohoVogueVTI">
  <a:themeElements>
    <a:clrScheme name="AnalogousFromLightSeedLeftStep">
      <a:dk1>
        <a:srgbClr val="000000"/>
      </a:dk1>
      <a:lt1>
        <a:srgbClr val="FFFFFF"/>
      </a:lt1>
      <a:dk2>
        <a:srgbClr val="243241"/>
      </a:dk2>
      <a:lt2>
        <a:srgbClr val="E2E5E8"/>
      </a:lt2>
      <a:accent1>
        <a:srgbClr val="BA9C80"/>
      </a:accent1>
      <a:accent2>
        <a:srgbClr val="BA827F"/>
      </a:accent2>
      <a:accent3>
        <a:srgbClr val="C594A6"/>
      </a:accent3>
      <a:accent4>
        <a:srgbClr val="BA7FAD"/>
      </a:accent4>
      <a:accent5>
        <a:srgbClr val="BC94C5"/>
      </a:accent5>
      <a:accent6>
        <a:srgbClr val="967FBA"/>
      </a:accent6>
      <a:hlink>
        <a:srgbClr val="5E85A8"/>
      </a:hlink>
      <a:folHlink>
        <a:srgbClr val="7F7F7F"/>
      </a:folHlink>
    </a:clrScheme>
    <a:fontScheme name="Walbaum Display_Aptos">
      <a:majorFont>
        <a:latin typeface="Walbaum Display"/>
        <a:ea typeface=""/>
        <a:cs typeface=""/>
      </a:majorFont>
      <a:minorFont>
        <a:latin typeface="Apto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ohoVogueVTI" id="{8022F7FC-316B-4DD9-B9EB-BB68CC0DFA6F}" vid="{544DD2C6-9D23-4092-AACF-F55CEAA658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318</Words>
  <Application>Microsoft Office PowerPoint</Application>
  <PresentationFormat>Widescreen</PresentationFormat>
  <Paragraphs>55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Light</vt:lpstr>
      <vt:lpstr>Arial</vt:lpstr>
      <vt:lpstr>Walbaum Display</vt:lpstr>
      <vt:lpstr>BohoVogueVTI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Jessi McPhaul</dc:creator>
  <cp:lastModifiedBy>Jessi McPhaul</cp:lastModifiedBy>
  <cp:revision>7</cp:revision>
  <dcterms:created xsi:type="dcterms:W3CDTF">2024-12-09T04:43:32Z</dcterms:created>
  <dcterms:modified xsi:type="dcterms:W3CDTF">2024-12-09T06:45:34Z</dcterms:modified>
</cp:coreProperties>
</file>